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76AFB-0D83-4F89-9081-D5998F955FBD}" type="datetimeFigureOut">
              <a:rPr lang="es-ES_tradnl" smtClean="0"/>
              <a:t>14/09/2026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23361-2C5E-4BCE-A7DC-6696A07CF35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75081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76AFB-0D83-4F89-9081-D5998F955FBD}" type="datetimeFigureOut">
              <a:rPr lang="es-ES_tradnl" smtClean="0"/>
              <a:t>14/09/2026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23361-2C5E-4BCE-A7DC-6696A07CF35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174858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76AFB-0D83-4F89-9081-D5998F955FBD}" type="datetimeFigureOut">
              <a:rPr lang="es-ES_tradnl" smtClean="0"/>
              <a:t>14/09/2026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23361-2C5E-4BCE-A7DC-6696A07CF35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364638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76AFB-0D83-4F89-9081-D5998F955FBD}" type="datetimeFigureOut">
              <a:rPr lang="es-ES_tradnl" smtClean="0"/>
              <a:t>14/09/2026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23361-2C5E-4BCE-A7DC-6696A07CF35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85110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76AFB-0D83-4F89-9081-D5998F955FBD}" type="datetimeFigureOut">
              <a:rPr lang="es-ES_tradnl" smtClean="0"/>
              <a:t>14/09/2026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23361-2C5E-4BCE-A7DC-6696A07CF35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88216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76AFB-0D83-4F89-9081-D5998F955FBD}" type="datetimeFigureOut">
              <a:rPr lang="es-ES_tradnl" smtClean="0"/>
              <a:t>14/09/2026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23361-2C5E-4BCE-A7DC-6696A07CF35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01388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76AFB-0D83-4F89-9081-D5998F955FBD}" type="datetimeFigureOut">
              <a:rPr lang="es-ES_tradnl" smtClean="0"/>
              <a:t>14/09/2026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23361-2C5E-4BCE-A7DC-6696A07CF35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40525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76AFB-0D83-4F89-9081-D5998F955FBD}" type="datetimeFigureOut">
              <a:rPr lang="es-ES_tradnl" smtClean="0"/>
              <a:t>14/09/2026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23361-2C5E-4BCE-A7DC-6696A07CF35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068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76AFB-0D83-4F89-9081-D5998F955FBD}" type="datetimeFigureOut">
              <a:rPr lang="es-ES_tradnl" smtClean="0"/>
              <a:t>14/09/2026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23361-2C5E-4BCE-A7DC-6696A07CF35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87592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76AFB-0D83-4F89-9081-D5998F955FBD}" type="datetimeFigureOut">
              <a:rPr lang="es-ES_tradnl" smtClean="0"/>
              <a:t>14/09/2026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23361-2C5E-4BCE-A7DC-6696A07CF35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0656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76AFB-0D83-4F89-9081-D5998F955FBD}" type="datetimeFigureOut">
              <a:rPr lang="es-ES_tradnl" smtClean="0"/>
              <a:t>14/09/2026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23361-2C5E-4BCE-A7DC-6696A07CF35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01556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776AFB-0D83-4F89-9081-D5998F955FBD}" type="datetimeFigureOut">
              <a:rPr lang="es-ES_tradnl" smtClean="0"/>
              <a:t>14/09/2026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23361-2C5E-4BCE-A7DC-6696A07CF35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77770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819" y="904454"/>
            <a:ext cx="2020656" cy="535575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1318055" y="1872383"/>
            <a:ext cx="10207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/>
              <a:t>ACTUACIONES DE PROTECCIÓN Y ADAPTACIÓN AL RIESGO DE INUNDACIÓN E INTEGRACIÓN AMBIENTAL EN EL NÚCLEO URBANO DE ASIAIN</a:t>
            </a:r>
            <a:endParaRPr lang="es-ES" sz="2400" b="1" dirty="0"/>
          </a:p>
        </p:txBody>
      </p:sp>
      <p:sp>
        <p:nvSpPr>
          <p:cNvPr id="18" name="CuadroTexto 17"/>
          <p:cNvSpPr txBox="1"/>
          <p:nvPr/>
        </p:nvSpPr>
        <p:spPr>
          <a:xfrm>
            <a:off x="1774658" y="2829869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 dirty="0" smtClean="0"/>
              <a:t>AYUNTAMIENTO DE LA CENDEA DE OLZA / OLTZA ZENDEA</a:t>
            </a:r>
          </a:p>
          <a:p>
            <a:r>
              <a:rPr lang="es-ES_tradnl" sz="2000" b="1" dirty="0" smtClean="0"/>
              <a:t>PLAZO: 42 DÍAS</a:t>
            </a:r>
          </a:p>
          <a:p>
            <a:r>
              <a:rPr lang="es-ES_tradnl" sz="2000" b="1" dirty="0" smtClean="0"/>
              <a:t>IMPORTE DE LA INVERSIÓN: 161.029,43 € </a:t>
            </a:r>
          </a:p>
          <a:p>
            <a:r>
              <a:rPr lang="es-ES_tradnl" sz="2000" b="1" dirty="0" smtClean="0"/>
              <a:t>IMPORTE DE LA </a:t>
            </a:r>
            <a:r>
              <a:rPr lang="es-ES_tradnl" sz="2000" b="1" dirty="0"/>
              <a:t>AYUDA</a:t>
            </a:r>
            <a:r>
              <a:rPr lang="es-ES_tradnl" sz="2000" b="1" dirty="0" smtClean="0"/>
              <a:t>: 130.335,38 € </a:t>
            </a:r>
          </a:p>
          <a:p>
            <a:r>
              <a:rPr lang="es-ES_tradnl" sz="2000" b="1" smtClean="0"/>
              <a:t>UBICACIÓN : RÍO ARAKIL - ASIAIN</a:t>
            </a:r>
            <a:endParaRPr lang="es-ES_tradnl" sz="2000" b="1" dirty="0" smtClean="0"/>
          </a:p>
        </p:txBody>
      </p:sp>
      <p:cxnSp>
        <p:nvCxnSpPr>
          <p:cNvPr id="21" name="Conector recto 20"/>
          <p:cNvCxnSpPr/>
          <p:nvPr/>
        </p:nvCxnSpPr>
        <p:spPr>
          <a:xfrm flipV="1">
            <a:off x="806116" y="4886798"/>
            <a:ext cx="11081084" cy="4324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/>
          <p:cNvSpPr txBox="1"/>
          <p:nvPr/>
        </p:nvSpPr>
        <p:spPr>
          <a:xfrm>
            <a:off x="1318055" y="5206306"/>
            <a:ext cx="102078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1600" b="1" dirty="0" smtClean="0"/>
              <a:t>Obra financiada con cargo al Mecanismo para la Recuperación y Resiliencia (M</a:t>
            </a:r>
            <a:r>
              <a:rPr lang="es-ES" sz="1600" b="1" dirty="0" smtClean="0"/>
              <a:t>RR</a:t>
            </a:r>
            <a:r>
              <a:rPr lang="es-ES_tradnl" sz="1600" b="1" dirty="0" smtClean="0"/>
              <a:t>) incluido dentro del instrumento financiero NextGenerationEU, Plan de Recuperación, Transformación y </a:t>
            </a:r>
            <a:r>
              <a:rPr lang="es-ES_tradnl" sz="1600" b="1" dirty="0"/>
              <a:t>Resiliencia, </a:t>
            </a:r>
            <a:r>
              <a:rPr lang="es-ES" sz="1600" b="1" dirty="0"/>
              <a:t>Componente 5 “Preservación del litoral y recursos hídricos”, de la inversión </a:t>
            </a:r>
            <a:r>
              <a:rPr lang="es-ES" sz="1600" b="1" dirty="0" smtClean="0"/>
              <a:t>nº2 “</a:t>
            </a:r>
            <a:r>
              <a:rPr lang="es-ES" sz="1600" b="1" dirty="0"/>
              <a:t>Seguimiento y restauración de ecosistemas fluviales, recuperación de acuíferos y mitigación del riesgo de inundación” </a:t>
            </a:r>
            <a:endParaRPr lang="es-ES_tradnl" sz="1600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8088" y="832913"/>
            <a:ext cx="1620544" cy="728816"/>
          </a:xfrm>
          <a:prstGeom prst="rect">
            <a:avLst/>
          </a:prstGeom>
        </p:spPr>
      </p:pic>
      <p:pic>
        <p:nvPicPr>
          <p:cNvPr id="11" name="Imagen 10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330" y="871414"/>
            <a:ext cx="1502410" cy="556260"/>
          </a:xfrm>
          <a:prstGeom prst="rect">
            <a:avLst/>
          </a:prstGeom>
        </p:spPr>
      </p:pic>
      <p:pic>
        <p:nvPicPr>
          <p:cNvPr id="12" name="Imagen 11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177" y="867510"/>
            <a:ext cx="1343025" cy="5867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AutoShape 2" descr="https://xcava.es/wp-content/uploads/2020/10/xcava-logo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43410" y="858240"/>
            <a:ext cx="660215" cy="59601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44566" y="684656"/>
            <a:ext cx="721555" cy="76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5708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113</Words>
  <Application>Microsoft Office PowerPoint</Application>
  <PresentationFormat>Panorámica</PresentationFormat>
  <Paragraphs>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Gobierno de Navarra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D445214</dc:creator>
  <cp:lastModifiedBy>Lierni</cp:lastModifiedBy>
  <cp:revision>16</cp:revision>
  <dcterms:created xsi:type="dcterms:W3CDTF">2023-05-29T06:51:01Z</dcterms:created>
  <dcterms:modified xsi:type="dcterms:W3CDTF">2026-09-14T11:19:41Z</dcterms:modified>
</cp:coreProperties>
</file>